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24"/>
  </p:notesMasterIdLst>
  <p:sldIdLst>
    <p:sldId id="256" r:id="rId2"/>
    <p:sldId id="283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8" r:id="rId17"/>
    <p:sldId id="299" r:id="rId18"/>
    <p:sldId id="300" r:id="rId19"/>
    <p:sldId id="301" r:id="rId20"/>
    <p:sldId id="302" r:id="rId21"/>
    <p:sldId id="303" r:id="rId22"/>
    <p:sldId id="261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63" autoAdjust="0"/>
    <p:restoredTop sz="94660"/>
  </p:normalViewPr>
  <p:slideViewPr>
    <p:cSldViewPr snapToGrid="0">
      <p:cViewPr varScale="1">
        <p:scale>
          <a:sx n="99" d="100"/>
          <a:sy n="99" d="100"/>
        </p:scale>
        <p:origin x="192" y="3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15" d="100"/>
          <a:sy n="115" d="100"/>
        </p:scale>
        <p:origin x="380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4.png>
</file>

<file path=ppt/media/image5.tiff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E278FB-FCA6-4BC9-BE7F-C08E94C8F30D}" type="datetimeFigureOut">
              <a:rPr lang="en-IE" smtClean="0"/>
              <a:t>08/05/2021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244B6-578E-453B-B3AB-92199D76125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48482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9A4822-CB46-4973-A294-25D5EFD4EA4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170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Титул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828800" y="2709000"/>
            <a:ext cx="8534400" cy="22796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8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ru-RU" dirty="0"/>
              <a:t>Код курса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828800" y="4988624"/>
            <a:ext cx="8534400" cy="103237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Название курса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1961211"/>
            <a:ext cx="8534400" cy="747788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ru-RU" dirty="0"/>
              <a:t>Онлайн-курс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8271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812624"/>
            <a:ext cx="2457816" cy="7645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9EEDB0-F6E9-449E-9883-EBBC506B197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4827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F2CD9C-3083-46BF-AA70-0AFB9F3FBCF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828800" y="812624"/>
            <a:ext cx="2457816" cy="76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8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Обычный слайд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0" y="1196752"/>
            <a:ext cx="10972800" cy="51125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685800" indent="-228600">
              <a:buFont typeface="Calibri Light" panose="020F0302020204030204" pitchFamily="34" charset="0"/>
              <a:buChar char="‐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0"/>
          </p:nvPr>
        </p:nvSpPr>
        <p:spPr>
          <a:xfrm>
            <a:off x="611471" y="6597349"/>
            <a:ext cx="4114800" cy="260650"/>
          </a:xfrm>
          <a:prstGeom prst="rect">
            <a:avLst/>
          </a:prstGeom>
        </p:spPr>
        <p:txBody>
          <a:bodyPr/>
          <a:lstStyle>
            <a:lvl1pPr algn="l">
              <a:defRPr sz="1000" b="0" cap="none" spc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127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ROUTE - </a:t>
            </a:r>
            <a:r>
              <a:rPr lang="ru-RU"/>
              <a:t>Протокол </a:t>
            </a:r>
            <a:r>
              <a:rPr lang="en-US"/>
              <a:t>BGP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609600" y="369987"/>
            <a:ext cx="10972800" cy="648000"/>
          </a:xfrm>
          <a:prstGeom prst="rect">
            <a:avLst/>
          </a:prstGeom>
        </p:spPr>
        <p:txBody>
          <a:bodyPr/>
          <a:lstStyle>
            <a:lvl1pPr>
              <a:defRPr b="1" cap="none" spc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0000" y="438970"/>
            <a:ext cx="1742400" cy="542030"/>
          </a:xfrm>
          <a:prstGeom prst="rect">
            <a:avLst/>
          </a:prstGeom>
        </p:spPr>
      </p:pic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9E9D4303-BC38-41FE-91E6-E428AD9A14AC}"/>
              </a:ext>
            </a:extLst>
          </p:cNvPr>
          <p:cNvSpPr txBox="1">
            <a:spLocks/>
          </p:cNvSpPr>
          <p:nvPr/>
        </p:nvSpPr>
        <p:spPr>
          <a:xfrm>
            <a:off x="4742576" y="6597349"/>
            <a:ext cx="2723155" cy="260650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algn="ctr">
              <a:defRPr sz="1000" b="0" cap="none" spc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127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79AD8889-AB12-4D17-995A-50DB4EE0957A}" type="slidenum">
              <a:rPr lang="en-IE" smtClean="0"/>
              <a:pPr lvl="0"/>
              <a:t>‹#›</a:t>
            </a:fld>
            <a:endParaRPr lang="en-I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80937C-1ACF-485A-8788-30154DA8AC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0000" y="438970"/>
            <a:ext cx="1742400" cy="54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7426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Последний слайд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0361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3489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7200" dirty="0"/>
              <a:t>Настройка </a:t>
            </a:r>
            <a:r>
              <a:rPr lang="en-US" sz="7200" dirty="0"/>
              <a:t>IS-IS </a:t>
            </a:r>
            <a:r>
              <a:rPr lang="ru-RU" sz="7200" dirty="0"/>
              <a:t>на </a:t>
            </a:r>
            <a:r>
              <a:rPr lang="en-US" sz="7200" dirty="0"/>
              <a:t>Cisco IOS</a:t>
            </a:r>
            <a:endParaRPr lang="ru-RU" sz="7200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Обзор протокола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04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59E47E-21F7-2848-8B48-62CF9322B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Поскольку </a:t>
            </a:r>
            <a:r>
              <a:rPr lang="en-US" dirty="0"/>
              <a:t>IS-IS </a:t>
            </a:r>
            <a:r>
              <a:rPr lang="ru-RU" dirty="0"/>
              <a:t>своими корнями уходит в </a:t>
            </a:r>
            <a:r>
              <a:rPr lang="en-US" dirty="0"/>
              <a:t>OSI, </a:t>
            </a:r>
            <a:r>
              <a:rPr lang="ru-RU" dirty="0"/>
              <a:t>то не стоит удивляться некоторой «специфичности» адресов</a:t>
            </a:r>
          </a:p>
          <a:p>
            <a:r>
              <a:rPr lang="en-US" dirty="0"/>
              <a:t>Network Service Access Point (NSAP) </a:t>
            </a:r>
            <a:r>
              <a:rPr lang="ru-RU" dirty="0"/>
              <a:t>или </a:t>
            </a:r>
            <a:r>
              <a:rPr lang="en-US" dirty="0"/>
              <a:t>Network Entity Point (NET) – </a:t>
            </a:r>
            <a:r>
              <a:rPr lang="ru-RU" dirty="0"/>
              <a:t>полный </a:t>
            </a:r>
            <a:r>
              <a:rPr lang="en-US" dirty="0"/>
              <a:t>OSI </a:t>
            </a:r>
            <a:r>
              <a:rPr lang="ru-RU" dirty="0"/>
              <a:t>адрес</a:t>
            </a:r>
          </a:p>
          <a:p>
            <a:r>
              <a:rPr lang="en-US" dirty="0"/>
              <a:t>NET </a:t>
            </a:r>
            <a:r>
              <a:rPr lang="ru-RU" dirty="0"/>
              <a:t>состоит из 2-ух частей</a:t>
            </a:r>
          </a:p>
          <a:p>
            <a:pPr lvl="1"/>
            <a:r>
              <a:rPr lang="en-US" dirty="0"/>
              <a:t>Initial Domain Part (IDP)</a:t>
            </a:r>
          </a:p>
          <a:p>
            <a:pPr lvl="1"/>
            <a:r>
              <a:rPr lang="en-US" dirty="0"/>
              <a:t>Domain Specific Part (DSP)</a:t>
            </a:r>
          </a:p>
          <a:p>
            <a:pPr lvl="1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E92C0-140B-F246-9EE4-BA4EDA02F9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C42F684-79C7-8842-BF5F-A9A0FF27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Адресация в </a:t>
            </a:r>
            <a:r>
              <a:rPr lang="en-RU" dirty="0"/>
              <a:t>IS-IS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D70EB3-4C5A-5E4F-97A7-C8258FCFD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617" y="4400962"/>
            <a:ext cx="7694991" cy="190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48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7B63A5-D375-BA4F-B7F7-BEC17E34E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Указывает на тип адреса</a:t>
            </a:r>
          </a:p>
          <a:p>
            <a:pPr lvl="1"/>
            <a:r>
              <a:rPr lang="ru-RU" dirty="0"/>
              <a:t>49 – приватный (аналог адресов </a:t>
            </a:r>
            <a:r>
              <a:rPr lang="en-US" dirty="0"/>
              <a:t>RFC1918)</a:t>
            </a:r>
            <a:endParaRPr lang="ru-RU" dirty="0"/>
          </a:p>
          <a:p>
            <a:pPr lvl="2"/>
            <a:r>
              <a:rPr lang="ru-RU" dirty="0"/>
              <a:t>Наиболее частый сценарий (и единственный, который я наблюдал в проектах)</a:t>
            </a:r>
            <a:endParaRPr lang="en-US" dirty="0"/>
          </a:p>
          <a:p>
            <a:pPr lvl="1"/>
            <a:r>
              <a:rPr lang="en-US" dirty="0"/>
              <a:t>39 – </a:t>
            </a:r>
            <a:r>
              <a:rPr lang="ru-RU" dirty="0"/>
              <a:t>адрес выдан региональным представителем </a:t>
            </a:r>
            <a:r>
              <a:rPr lang="en-US" dirty="0"/>
              <a:t>ISO</a:t>
            </a:r>
          </a:p>
          <a:p>
            <a:pPr lvl="2"/>
            <a:r>
              <a:rPr lang="ru-RU" dirty="0"/>
              <a:t>В США - </a:t>
            </a:r>
            <a:r>
              <a:rPr lang="en-US" dirty="0"/>
              <a:t>ANSI</a:t>
            </a:r>
          </a:p>
          <a:p>
            <a:pPr lvl="1"/>
            <a:r>
              <a:rPr lang="en-US" dirty="0"/>
              <a:t>47 – </a:t>
            </a:r>
            <a:r>
              <a:rPr lang="ru-RU" dirty="0"/>
              <a:t>адрес выдан </a:t>
            </a:r>
            <a:r>
              <a:rPr lang="en-US" dirty="0"/>
              <a:t>ISO</a:t>
            </a:r>
            <a:endParaRPr lang="ru-RU" dirty="0"/>
          </a:p>
          <a:p>
            <a:pPr lvl="1"/>
            <a:r>
              <a:rPr lang="en-US" dirty="0"/>
              <a:t>IDI </a:t>
            </a:r>
            <a:r>
              <a:rPr lang="ru-RU" dirty="0"/>
              <a:t>указывает на страну</a:t>
            </a:r>
          </a:p>
          <a:p>
            <a:pPr lvl="1"/>
            <a:r>
              <a:rPr lang="ru-RU" dirty="0"/>
              <a:t>За использование публичных адресов надо платить (равно как за публичную </a:t>
            </a:r>
            <a:r>
              <a:rPr lang="en-US" dirty="0"/>
              <a:t>BGP AS </a:t>
            </a:r>
            <a:r>
              <a:rPr lang="ru-RU" dirty="0"/>
              <a:t>или </a:t>
            </a:r>
            <a:r>
              <a:rPr lang="en-US" dirty="0"/>
              <a:t>IP PI)</a:t>
            </a:r>
            <a:endParaRPr lang="en-RU" dirty="0"/>
          </a:p>
          <a:p>
            <a:pPr lvl="1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66AB64-0930-A742-BEAC-F1A352EEC00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00A485-5498-2144-B39D-55166676F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Authority Format Identifier (AFI)</a:t>
            </a:r>
          </a:p>
        </p:txBody>
      </p:sp>
    </p:spTree>
    <p:extLst>
      <p:ext uri="{BB962C8B-B14F-4D97-AF65-F5344CB8AC3E}">
        <p14:creationId xmlns:p14="http://schemas.microsoft.com/office/powerpoint/2010/main" val="2619101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5599D0-DF06-4443-B694-8C145815E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Уникальный идентификатор устройства в сети</a:t>
            </a:r>
          </a:p>
          <a:p>
            <a:pPr lvl="1"/>
            <a:r>
              <a:rPr lang="ru-RU" dirty="0"/>
              <a:t>Аналог </a:t>
            </a:r>
            <a:r>
              <a:rPr lang="en-US" dirty="0"/>
              <a:t>Router ID</a:t>
            </a:r>
            <a:endParaRPr lang="ru-RU" dirty="0"/>
          </a:p>
          <a:p>
            <a:r>
              <a:rPr lang="ru-RU" dirty="0"/>
              <a:t>Поле переменной длины</a:t>
            </a:r>
          </a:p>
          <a:p>
            <a:r>
              <a:rPr lang="ru-RU" dirty="0"/>
              <a:t>На </a:t>
            </a:r>
            <a:r>
              <a:rPr lang="en-US" dirty="0"/>
              <a:t>Cisco – </a:t>
            </a:r>
            <a:r>
              <a:rPr lang="ru-RU" dirty="0"/>
              <a:t>поле фиксированной длины 6 байт</a:t>
            </a:r>
          </a:p>
          <a:p>
            <a:r>
              <a:rPr lang="ru-RU" dirty="0"/>
              <a:t>Можно преобразовать </a:t>
            </a:r>
            <a:r>
              <a:rPr lang="en-US" dirty="0"/>
              <a:t>IPv4 </a:t>
            </a:r>
            <a:r>
              <a:rPr lang="ru-RU" dirty="0"/>
              <a:t>адрес </a:t>
            </a:r>
            <a:r>
              <a:rPr lang="en-US" dirty="0"/>
              <a:t>Loopback </a:t>
            </a:r>
            <a:r>
              <a:rPr lang="ru-RU" dirty="0"/>
              <a:t>в </a:t>
            </a:r>
            <a:r>
              <a:rPr lang="en-US" dirty="0"/>
              <a:t>System ID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497A53-D67B-7E45-9BDB-022C883591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BD6572-8AA3-9C45-9AC1-0B6C17D2C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Identifier</a:t>
            </a:r>
            <a:endParaRPr lang="en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023B7C-58DF-504D-869D-F5AB669C0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878448"/>
            <a:ext cx="7694991" cy="190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70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1CEB00-BAE2-9C4E-A716-28906DBA5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 </a:t>
            </a:r>
            <a:r>
              <a:rPr lang="en-US" dirty="0"/>
              <a:t>Integrated IS-IS </a:t>
            </a:r>
            <a:r>
              <a:rPr lang="ru-RU" dirty="0"/>
              <a:t>поле отвечает за </a:t>
            </a:r>
            <a:r>
              <a:rPr lang="en-US" dirty="0"/>
              <a:t>Area ID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5B4D1C-87FB-E24F-8245-DF481FE2C8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17D436-F8F6-9147-B667-9E70BBD33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dirty="0">
                <a:effectLst/>
              </a:rPr>
              <a:t>High Order-Domain Specific Part (HO-DSP)</a:t>
            </a:r>
            <a:br>
              <a:rPr lang="en-GB" b="0" dirty="0">
                <a:effectLst/>
              </a:rPr>
            </a:br>
            <a:endParaRPr lang="en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BC3657-FFCC-6B4E-A763-76CE69669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4175331"/>
            <a:ext cx="7694991" cy="190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57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19F58E9-78B9-E142-99AE-A91A19D86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Network Service Access Point (NSAP) Selector</a:t>
            </a:r>
            <a:r>
              <a:rPr lang="ru-RU" dirty="0"/>
              <a:t> отвечает за то, какой тип сервиса подключен к интерфейсу</a:t>
            </a:r>
          </a:p>
          <a:p>
            <a:r>
              <a:rPr lang="ru-RU" dirty="0"/>
              <a:t>Ближайший аналог: номер </a:t>
            </a:r>
            <a:r>
              <a:rPr lang="en-US" dirty="0"/>
              <a:t>IP </a:t>
            </a:r>
            <a:r>
              <a:rPr lang="ru-RU" dirty="0"/>
              <a:t>протокола</a:t>
            </a:r>
          </a:p>
          <a:p>
            <a:r>
              <a:rPr lang="ru-RU" dirty="0"/>
              <a:t>Для </a:t>
            </a:r>
            <a:r>
              <a:rPr lang="en-US" dirty="0"/>
              <a:t>NET, N-selector = 0</a:t>
            </a:r>
            <a:endParaRPr lang="en-GB" dirty="0"/>
          </a:p>
          <a:p>
            <a:pPr marL="0" indent="0">
              <a:buNone/>
            </a:pP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4748AC-EA70-3B41-A627-38452E4022C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2E1E532-F69A-BE47-8ECA-A86528C83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N-selector</a:t>
            </a:r>
          </a:p>
        </p:txBody>
      </p:sp>
    </p:spTree>
    <p:extLst>
      <p:ext uri="{BB962C8B-B14F-4D97-AF65-F5344CB8AC3E}">
        <p14:creationId xmlns:p14="http://schemas.microsoft.com/office/powerpoint/2010/main" val="213282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10AB4D5-8D56-724D-A24B-988A12E6E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#config t</a:t>
            </a:r>
          </a:p>
          <a:p>
            <a:pPr marL="457200" lvl="1" indent="0">
              <a:buNone/>
            </a:pPr>
            <a:r>
              <a:rPr lang="en-GB" dirty="0"/>
              <a:t>(config)#router IS-IS</a:t>
            </a:r>
          </a:p>
          <a:p>
            <a:pPr marL="457200" lvl="1" indent="0">
              <a:buNone/>
            </a:pPr>
            <a:r>
              <a:rPr lang="en-GB" dirty="0"/>
              <a:t>(config-</a:t>
            </a:r>
            <a:r>
              <a:rPr lang="en-GB" dirty="0" err="1"/>
              <a:t>rtr</a:t>
            </a:r>
            <a:r>
              <a:rPr lang="en-GB" dirty="0"/>
              <a:t>)#net 49.0024.2222.2222.2222.00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E4E581-434D-CF47-A4D8-80CA86C617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B193A7-5B60-BD4A-B486-C3E8D7178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 итоге выглядит </a:t>
            </a:r>
            <a:r>
              <a:rPr lang="en-US" dirty="0"/>
              <a:t>IS-IS Router ID?</a:t>
            </a:r>
            <a:endParaRPr lang="en-RU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15874E-DF14-304F-A52D-FEC51ED90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19" y="2889250"/>
            <a:ext cx="10632495" cy="178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09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7A585-0F1B-BF46-984A-0C872A30A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 зависимости от того, как в сети настроены зоны (или вернее сказать </a:t>
            </a:r>
            <a:r>
              <a:rPr lang="en-US" dirty="0"/>
              <a:t>NET’</a:t>
            </a:r>
            <a:r>
              <a:rPr lang="ru-RU" dirty="0"/>
              <a:t>ы), накладываются определенные требования на отношения соседства между маршрутизаторами</a:t>
            </a:r>
          </a:p>
          <a:p>
            <a:r>
              <a:rPr lang="ru-RU" dirty="0"/>
              <a:t>Все </a:t>
            </a:r>
            <a:r>
              <a:rPr lang="en-US" dirty="0"/>
              <a:t>IS-IS </a:t>
            </a:r>
            <a:r>
              <a:rPr lang="ru-RU" dirty="0"/>
              <a:t>маршрутизаторы могут иметь на себе одну из следующих ролей:</a:t>
            </a:r>
          </a:p>
          <a:p>
            <a:pPr lvl="1"/>
            <a:r>
              <a:rPr lang="ru-RU" dirty="0"/>
              <a:t>Система уровня </a:t>
            </a:r>
            <a:r>
              <a:rPr lang="en-US" dirty="0"/>
              <a:t>L1</a:t>
            </a:r>
          </a:p>
          <a:p>
            <a:pPr lvl="1"/>
            <a:r>
              <a:rPr lang="ru-RU" dirty="0"/>
              <a:t>Система уровня </a:t>
            </a:r>
            <a:r>
              <a:rPr lang="en-US" dirty="0"/>
              <a:t>L2</a:t>
            </a:r>
          </a:p>
          <a:p>
            <a:pPr lvl="1"/>
            <a:r>
              <a:rPr lang="ru-RU" dirty="0"/>
              <a:t>Система уровней </a:t>
            </a:r>
            <a:r>
              <a:rPr lang="en-US" dirty="0"/>
              <a:t>L1/2</a:t>
            </a:r>
            <a:endParaRPr lang="en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DD4F8E8-09F8-6244-9502-AC94C6CFA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966982D-8349-4448-A3F2-17C05D6458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97350"/>
            <a:ext cx="4114800" cy="260650"/>
          </a:xfrm>
        </p:spPr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283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03DB42B-0369-444B-A5F8-A6F386BFD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RU" dirty="0"/>
              <a:t>L1 </a:t>
            </a:r>
            <a:r>
              <a:rPr lang="ru-RU" dirty="0"/>
              <a:t>маршрутизаторы обладают маршрутной информацией только относительно своей зоны</a:t>
            </a:r>
          </a:p>
          <a:p>
            <a:r>
              <a:rPr lang="ru-RU" dirty="0"/>
              <a:t>Для выхода в другие зоны, необходимо отправить трафик к </a:t>
            </a:r>
            <a:r>
              <a:rPr lang="en-US" dirty="0"/>
              <a:t>L2 </a:t>
            </a:r>
            <a:r>
              <a:rPr lang="ru-RU" dirty="0"/>
              <a:t>маршрутизатору</a:t>
            </a:r>
          </a:p>
          <a:p>
            <a:r>
              <a:rPr lang="en-US" dirty="0"/>
              <a:t>L1 </a:t>
            </a:r>
            <a:r>
              <a:rPr lang="ru-RU" dirty="0"/>
              <a:t>отношения соседства возможны только внутри одной зоны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BB8CD3-3CAE-1549-A13A-EC54D4A6FC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74A27AE-5DB3-9641-AAF9-B2C9A3A3B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Система уровня </a:t>
            </a:r>
            <a:r>
              <a:rPr lang="en-US" dirty="0"/>
              <a:t>L1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053393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480DAD4-3E08-D549-A1E9-86A37C335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RU" dirty="0"/>
              <a:t>L2 </a:t>
            </a:r>
            <a:r>
              <a:rPr lang="ru-RU" dirty="0"/>
              <a:t>маршрутизаторы обладают маршрутной информацией о нескольких зонах</a:t>
            </a:r>
          </a:p>
          <a:p>
            <a:r>
              <a:rPr lang="en-US" dirty="0"/>
              <a:t>L2 </a:t>
            </a:r>
            <a:r>
              <a:rPr lang="ru-RU" dirty="0"/>
              <a:t>отношения соседства возможны как внутри одной зоны, так и между различными зонами</a:t>
            </a:r>
          </a:p>
          <a:p>
            <a:r>
              <a:rPr lang="en-US" dirty="0"/>
              <a:t>L2 </a:t>
            </a:r>
            <a:r>
              <a:rPr lang="ru-RU" dirty="0"/>
              <a:t>«цепочка» должна быть непрерывной. Это </a:t>
            </a:r>
            <a:r>
              <a:rPr lang="en-US" dirty="0"/>
              <a:t>ISIS Backbone.</a:t>
            </a:r>
          </a:p>
          <a:p>
            <a:r>
              <a:rPr lang="ru-RU" dirty="0"/>
              <a:t>Отдельная </a:t>
            </a:r>
            <a:r>
              <a:rPr lang="en-US" dirty="0"/>
              <a:t>LSDB </a:t>
            </a:r>
            <a:r>
              <a:rPr lang="ru-RU" dirty="0"/>
              <a:t>от </a:t>
            </a:r>
            <a:r>
              <a:rPr lang="en-US" dirty="0"/>
              <a:t>L1</a:t>
            </a:r>
          </a:p>
          <a:p>
            <a:r>
              <a:rPr lang="ru-RU" dirty="0"/>
              <a:t>На</a:t>
            </a:r>
            <a:r>
              <a:rPr lang="en-US" dirty="0"/>
              <a:t> Cisco IOS </a:t>
            </a:r>
            <a:r>
              <a:rPr lang="ru-RU" dirty="0"/>
              <a:t>все маршрутизаторы, по –умолчанию, работают в смешанном режиме </a:t>
            </a:r>
            <a:r>
              <a:rPr lang="en-US" dirty="0"/>
              <a:t>L1/L2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D96B4A-0127-B04E-9BC1-EB1BE3CDF6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038C4B2-1D52-7543-92A9-46AB41117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Система уровня </a:t>
            </a:r>
            <a:r>
              <a:rPr lang="en-US" dirty="0"/>
              <a:t>L2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831717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62DF96-18B5-5A4F-93E5-148D1CCD3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9123" y="1196975"/>
            <a:ext cx="9773753" cy="511175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DF2251-562A-804D-B7DA-F29BBD59E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A90E0F-523C-0344-9951-E83B32D81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26575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B5DA5D-77AF-EF47-BBF1-A645DD991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Когда-то давно, почти параллельно и независимыми командами были рождены 2 модели взаимодействия между компьютерами</a:t>
            </a:r>
          </a:p>
          <a:p>
            <a:pPr lvl="1"/>
            <a:r>
              <a:rPr lang="en-US" dirty="0"/>
              <a:t>OSI</a:t>
            </a:r>
          </a:p>
          <a:p>
            <a:pPr lvl="1"/>
            <a:r>
              <a:rPr lang="en-US" dirty="0"/>
              <a:t>TCP/IP</a:t>
            </a:r>
            <a:endParaRPr lang="ru-RU" dirty="0"/>
          </a:p>
          <a:p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075A6F-551E-D540-87BA-5F7DB029E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C1CA2-EB61-CE49-8995-38AE39385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Немного истории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127494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B057CD-0FE3-A547-BFFB-236078AB7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Каждый </a:t>
            </a:r>
            <a:r>
              <a:rPr lang="en-US" dirty="0"/>
              <a:t>IS </a:t>
            </a:r>
            <a:r>
              <a:rPr lang="ru-RU" dirty="0"/>
              <a:t>создает одну* </a:t>
            </a:r>
            <a:r>
              <a:rPr lang="en-US" dirty="0"/>
              <a:t>LSP </a:t>
            </a:r>
            <a:r>
              <a:rPr lang="ru-RU" dirty="0"/>
              <a:t>для каждого уровня</a:t>
            </a:r>
          </a:p>
          <a:p>
            <a:r>
              <a:rPr lang="ru-RU" dirty="0"/>
              <a:t>Внутри этого </a:t>
            </a:r>
            <a:r>
              <a:rPr lang="en-US" dirty="0"/>
              <a:t>LSP </a:t>
            </a:r>
            <a:r>
              <a:rPr lang="ru-RU" dirty="0"/>
              <a:t>содержится информация о:</a:t>
            </a:r>
          </a:p>
          <a:p>
            <a:pPr lvl="1"/>
            <a:r>
              <a:rPr lang="en-US" dirty="0"/>
              <a:t>IP </a:t>
            </a:r>
            <a:r>
              <a:rPr lang="ru-RU" dirty="0"/>
              <a:t>префиксы (с маской и метрикой)</a:t>
            </a:r>
          </a:p>
          <a:p>
            <a:pPr lvl="1"/>
            <a:r>
              <a:rPr lang="ru-RU" dirty="0"/>
              <a:t>соседях</a:t>
            </a:r>
          </a:p>
          <a:p>
            <a:r>
              <a:rPr lang="ru-RU" dirty="0"/>
              <a:t>Ближайший аналог – </a:t>
            </a:r>
            <a:r>
              <a:rPr lang="en-US" dirty="0"/>
              <a:t>OSPF LSA</a:t>
            </a:r>
            <a:endParaRPr lang="ru-RU" dirty="0"/>
          </a:p>
          <a:p>
            <a:r>
              <a:rPr lang="ru-RU" dirty="0"/>
              <a:t>Два типа </a:t>
            </a:r>
            <a:r>
              <a:rPr lang="en-US" dirty="0"/>
              <a:t>LSP</a:t>
            </a:r>
          </a:p>
          <a:p>
            <a:pPr lvl="1"/>
            <a:r>
              <a:rPr lang="en-US" dirty="0"/>
              <a:t>LSP </a:t>
            </a:r>
            <a:r>
              <a:rPr lang="ru-RU" dirty="0"/>
              <a:t>1-го типа</a:t>
            </a:r>
          </a:p>
          <a:p>
            <a:pPr lvl="2"/>
            <a:r>
              <a:rPr lang="ru-RU" dirty="0"/>
              <a:t>описывают </a:t>
            </a:r>
            <a:r>
              <a:rPr lang="en-US" dirty="0"/>
              <a:t>connected </a:t>
            </a:r>
            <a:r>
              <a:rPr lang="ru-RU" dirty="0"/>
              <a:t>префиксы маршрутизатора</a:t>
            </a:r>
          </a:p>
          <a:p>
            <a:pPr lvl="1"/>
            <a:r>
              <a:rPr lang="en-US" dirty="0"/>
              <a:t>LSP 2-</a:t>
            </a:r>
            <a:r>
              <a:rPr lang="ru-RU" dirty="0" err="1"/>
              <a:t>го</a:t>
            </a:r>
            <a:r>
              <a:rPr lang="ru-RU" dirty="0"/>
              <a:t> типа</a:t>
            </a:r>
          </a:p>
          <a:p>
            <a:pPr lvl="2"/>
            <a:r>
              <a:rPr lang="ru-RU" dirty="0"/>
              <a:t>описывают все префиксы конкретной зоны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0CC6FF-0E3D-3E41-BB9A-D7F5BABC72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598271C-37CB-484D-BF78-D0234B436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LSP</a:t>
            </a:r>
          </a:p>
        </p:txBody>
      </p:sp>
    </p:spTree>
    <p:extLst>
      <p:ext uri="{BB962C8B-B14F-4D97-AF65-F5344CB8AC3E}">
        <p14:creationId xmlns:p14="http://schemas.microsoft.com/office/powerpoint/2010/main" val="33289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B512FE-9744-AA4B-AA4B-9E9E098F1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Создается </a:t>
            </a:r>
            <a:r>
              <a:rPr lang="en-US" dirty="0"/>
              <a:t>L2 </a:t>
            </a:r>
            <a:r>
              <a:rPr lang="ru-RU" dirty="0"/>
              <a:t>маршрутизатором (или </a:t>
            </a:r>
            <a:r>
              <a:rPr lang="en-US" dirty="0"/>
              <a:t>L1/L2)</a:t>
            </a:r>
          </a:p>
          <a:p>
            <a:r>
              <a:rPr lang="ru-RU" dirty="0"/>
              <a:t>Содержит в себе информацию о следующих префиксах:</a:t>
            </a:r>
          </a:p>
          <a:p>
            <a:pPr lvl="1"/>
            <a:r>
              <a:rPr lang="ru-RU" dirty="0"/>
              <a:t>Подсоединенные (</a:t>
            </a:r>
            <a:r>
              <a:rPr lang="en-US" dirty="0"/>
              <a:t>connected) </a:t>
            </a:r>
            <a:r>
              <a:rPr lang="ru-RU" dirty="0"/>
              <a:t>сети</a:t>
            </a:r>
          </a:p>
          <a:p>
            <a:pPr lvl="1"/>
            <a:r>
              <a:rPr lang="ru-RU" dirty="0"/>
              <a:t>Изученные посредством </a:t>
            </a:r>
            <a:r>
              <a:rPr lang="en-US" dirty="0"/>
              <a:t>LSP 1-</a:t>
            </a:r>
            <a:r>
              <a:rPr lang="ru-RU" dirty="0" err="1"/>
              <a:t>го</a:t>
            </a:r>
            <a:r>
              <a:rPr lang="ru-RU" dirty="0"/>
              <a:t> типа (если маршрутизатор </a:t>
            </a:r>
            <a:r>
              <a:rPr lang="en-US" dirty="0"/>
              <a:t>L1/L2)</a:t>
            </a:r>
            <a:endParaRPr lang="ru-RU" dirty="0"/>
          </a:p>
          <a:p>
            <a:r>
              <a:rPr lang="ru-RU" dirty="0"/>
              <a:t>Распространяются по всему </a:t>
            </a:r>
            <a:r>
              <a:rPr lang="en-US" dirty="0"/>
              <a:t>IS-IS </a:t>
            </a:r>
            <a:r>
              <a:rPr lang="ru-RU" dirty="0"/>
              <a:t>домену через </a:t>
            </a:r>
            <a:r>
              <a:rPr lang="en-US" dirty="0"/>
              <a:t>L2 </a:t>
            </a:r>
            <a:r>
              <a:rPr lang="ru-RU" dirty="0"/>
              <a:t>отношения соседства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E472ED-F597-894B-BEA1-77DE68EFE1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0A10F8-4606-AE4E-8BF4-0B2884D50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LSP 2-</a:t>
            </a:r>
            <a:r>
              <a:rPr lang="ru-RU" dirty="0" err="1"/>
              <a:t>го</a:t>
            </a:r>
            <a:r>
              <a:rPr lang="ru-RU" dirty="0"/>
              <a:t> типа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1359544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0941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2051B7-E854-E249-9D08-87B24BA8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" y="1129236"/>
            <a:ext cx="10972800" cy="2082896"/>
          </a:xfrm>
        </p:spPr>
        <p:txBody>
          <a:bodyPr/>
          <a:lstStyle/>
          <a:p>
            <a:r>
              <a:rPr lang="ru-RU" dirty="0"/>
              <a:t>Скорее всего Вы слышали о них только мельком</a:t>
            </a:r>
          </a:p>
          <a:p>
            <a:pPr lvl="1"/>
            <a:r>
              <a:rPr lang="en-GB" dirty="0"/>
              <a:t>Connectionless Network Protocol (CLNP)</a:t>
            </a:r>
            <a:endParaRPr lang="ru-RU" dirty="0"/>
          </a:p>
          <a:p>
            <a:pPr lvl="1"/>
            <a:r>
              <a:rPr lang="en-GB" dirty="0"/>
              <a:t>Connection-Oriented Network Protocol (CONP)</a:t>
            </a:r>
            <a:endParaRPr lang="ru-RU" dirty="0"/>
          </a:p>
          <a:p>
            <a:pPr lvl="1"/>
            <a:r>
              <a:rPr lang="en-GB" dirty="0"/>
              <a:t>End System to Intermediate System Protocol (ES-IS)</a:t>
            </a:r>
            <a:endParaRPr lang="ru-RU" dirty="0"/>
          </a:p>
          <a:p>
            <a:pPr lvl="1"/>
            <a:r>
              <a:rPr lang="en-GB" dirty="0"/>
              <a:t>Intermediate System to Intermediate System Protocol (IS-IS)</a:t>
            </a:r>
            <a:endParaRPr lang="ru-RU" dirty="0"/>
          </a:p>
          <a:p>
            <a:pPr lvl="1"/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50EC9B-3011-8B44-A0FE-438AA542AE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6EE9E8-8D8D-8B4B-A2E0-6F06A37E5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Протоколы и термины </a:t>
            </a:r>
            <a:r>
              <a:rPr lang="en-US" dirty="0"/>
              <a:t>OSI</a:t>
            </a:r>
            <a:endParaRPr lang="en-RU" dirty="0"/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703A16C-724B-9E45-94D5-1C6F1EAA6DBB}"/>
              </a:ext>
            </a:extLst>
          </p:cNvPr>
          <p:cNvSpPr txBox="1">
            <a:spLocks/>
          </p:cNvSpPr>
          <p:nvPr/>
        </p:nvSpPr>
        <p:spPr>
          <a:xfrm>
            <a:off x="609600" y="4318089"/>
            <a:ext cx="10972800" cy="10698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 Light" panose="020F0302020204030204" pitchFamily="34" charset="0"/>
              <a:buChar char="‐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End System</a:t>
            </a:r>
            <a:endParaRPr lang="ru-RU" dirty="0"/>
          </a:p>
          <a:p>
            <a:pPr lvl="1"/>
            <a:r>
              <a:rPr lang="ru-RU" dirty="0"/>
              <a:t>Устройство, которое не передает транзитный трафик</a:t>
            </a:r>
            <a:endParaRPr lang="en-US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BD1E8092-0784-B640-BC93-32C71F6BCB3F}"/>
              </a:ext>
            </a:extLst>
          </p:cNvPr>
          <p:cNvSpPr txBox="1">
            <a:spLocks/>
          </p:cNvSpPr>
          <p:nvPr/>
        </p:nvSpPr>
        <p:spPr>
          <a:xfrm>
            <a:off x="512064" y="3323381"/>
            <a:ext cx="10972800" cy="9509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 Light" panose="020F0302020204030204" pitchFamily="34" charset="0"/>
              <a:buChar char="‐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Intermediate System</a:t>
            </a:r>
            <a:endParaRPr lang="ru-RU" dirty="0"/>
          </a:p>
          <a:p>
            <a:pPr lvl="1"/>
            <a:r>
              <a:rPr lang="ru-RU" dirty="0"/>
              <a:t>Устройство, которое передает транзитный трафик</a:t>
            </a:r>
            <a:endParaRPr lang="en-US" dirty="0"/>
          </a:p>
          <a:p>
            <a:pPr lvl="1"/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53563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23FDB6-8AA2-814A-A01E-FBAEE3B22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CLNP </a:t>
            </a:r>
            <a:r>
              <a:rPr lang="ru-RU" dirty="0"/>
              <a:t>предоставляет услуги ненадежного транспорта для вышестоящих приложений и сервисов</a:t>
            </a:r>
          </a:p>
          <a:p>
            <a:pPr lvl="1"/>
            <a:r>
              <a:rPr lang="ru-RU" dirty="0"/>
              <a:t>Организовывает так называемый - </a:t>
            </a:r>
            <a:r>
              <a:rPr lang="en-GB" dirty="0"/>
              <a:t>Connectionless-Mode Network Service (CLNS)</a:t>
            </a:r>
            <a:endParaRPr lang="ru-RU" dirty="0"/>
          </a:p>
          <a:p>
            <a:r>
              <a:rPr lang="en-US" dirty="0"/>
              <a:t>CONP </a:t>
            </a:r>
            <a:r>
              <a:rPr lang="ru-RU" dirty="0"/>
              <a:t>предоставляет услуги ненадежного транспорта для вышестоящих приложений и сервисов</a:t>
            </a:r>
          </a:p>
          <a:p>
            <a:pPr lvl="1"/>
            <a:r>
              <a:rPr lang="ru-RU" dirty="0"/>
              <a:t>Организовывает так называемый - </a:t>
            </a:r>
            <a:r>
              <a:rPr lang="en-GB" dirty="0"/>
              <a:t>Connection-Oriented Network Service (CONS)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9A9499-C692-E347-8A50-7A128E3FE6F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B5B0D1-B76E-164B-9B20-1F80522A8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CLNP</a:t>
            </a:r>
            <a:r>
              <a:rPr lang="ru-RU" dirty="0"/>
              <a:t> и </a:t>
            </a:r>
            <a:r>
              <a:rPr lang="en-US" dirty="0"/>
              <a:t>CONP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10779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68A93B-A5E0-6A4F-89FA-BB4216CF3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Intermediate System to Intermediate System Protocol</a:t>
            </a:r>
          </a:p>
          <a:p>
            <a:r>
              <a:rPr lang="ru-RU" dirty="0"/>
              <a:t>Описан в стандарте </a:t>
            </a:r>
            <a:r>
              <a:rPr lang="en-US" dirty="0"/>
              <a:t>ISO 10589</a:t>
            </a:r>
          </a:p>
          <a:p>
            <a:r>
              <a:rPr lang="ru-RU" dirty="0"/>
              <a:t>Предназначался для нахождения кратчайшего пути следования между двумя точками</a:t>
            </a:r>
          </a:p>
          <a:p>
            <a:r>
              <a:rPr lang="ru-RU" dirty="0"/>
              <a:t>Но какое отношение </a:t>
            </a:r>
            <a:r>
              <a:rPr lang="en-US" dirty="0"/>
              <a:t>IS-IS </a:t>
            </a:r>
            <a:r>
              <a:rPr lang="ru-RU" dirty="0"/>
              <a:t>с его </a:t>
            </a:r>
            <a:r>
              <a:rPr lang="en-US" dirty="0"/>
              <a:t>ISO </a:t>
            </a:r>
            <a:r>
              <a:rPr lang="ru-RU" dirty="0"/>
              <a:t>адресами может иметь к современными сетям на основе </a:t>
            </a:r>
            <a:r>
              <a:rPr lang="en-US" dirty="0"/>
              <a:t>IP?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685ADA-79CD-D145-8452-BECC5C0D45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9D25D5-DCC7-5641-B7D0-200E132DD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dirty="0">
                <a:effectLst/>
              </a:rPr>
              <a:t>IS-IS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72933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C387B4D-BC02-5A4D-B38B-C5676D5DE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 конце 80-ых было совершенно непонятно, какая из моделей (</a:t>
            </a:r>
            <a:r>
              <a:rPr lang="en-US" dirty="0"/>
              <a:t>OSI </a:t>
            </a:r>
            <a:r>
              <a:rPr lang="ru-RU" dirty="0"/>
              <a:t>или </a:t>
            </a:r>
            <a:r>
              <a:rPr lang="en-US" dirty="0"/>
              <a:t>TCP/IP) </a:t>
            </a:r>
            <a:r>
              <a:rPr lang="ru-RU" dirty="0"/>
              <a:t>в итоге возьмет верх (и возьмет ли)</a:t>
            </a:r>
          </a:p>
          <a:p>
            <a:r>
              <a:rPr lang="ru-RU" dirty="0"/>
              <a:t>Многие организации использовали и то и то</a:t>
            </a:r>
          </a:p>
          <a:p>
            <a:r>
              <a:rPr lang="ru-RU" dirty="0"/>
              <a:t>Стало очевидно, что нужны устройства, которые могут работать и с </a:t>
            </a:r>
            <a:r>
              <a:rPr lang="en-US" dirty="0"/>
              <a:t>OSI </a:t>
            </a:r>
            <a:r>
              <a:rPr lang="ru-RU" dirty="0"/>
              <a:t>и с </a:t>
            </a:r>
            <a:r>
              <a:rPr lang="en-US" dirty="0"/>
              <a:t>TCP/IP</a:t>
            </a:r>
          </a:p>
          <a:p>
            <a:r>
              <a:rPr lang="ru-RU" dirty="0"/>
              <a:t>Встречайте: </a:t>
            </a:r>
            <a:r>
              <a:rPr lang="en-RU" dirty="0"/>
              <a:t>Integrated IS-IS</a:t>
            </a:r>
          </a:p>
          <a:p>
            <a:pPr lvl="1"/>
            <a:r>
              <a:rPr lang="en-RU" dirty="0"/>
              <a:t>RFC 1195: </a:t>
            </a:r>
            <a:r>
              <a:rPr lang="en-GB" dirty="0"/>
              <a:t>Use of OSI IS-IS for Routing in TCP/IP</a:t>
            </a:r>
          </a:p>
          <a:p>
            <a:pPr lvl="1"/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5A1064-BCED-E04B-BF4F-5BCC78A8D1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CB37C72-DC2B-E44B-ABC7-08848A2C5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Integrated IS-IS</a:t>
            </a:r>
            <a:br>
              <a:rPr lang="en-RU" dirty="0"/>
            </a:b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005513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5607282-AACF-6447-9853-966FCF714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Протокол относится к классу </a:t>
            </a:r>
            <a:r>
              <a:rPr lang="en-US" dirty="0"/>
              <a:t>Link-State</a:t>
            </a:r>
          </a:p>
          <a:p>
            <a:pPr lvl="1"/>
            <a:r>
              <a:rPr lang="ru-RU" dirty="0"/>
              <a:t>Использует алгоритм </a:t>
            </a:r>
            <a:r>
              <a:rPr lang="ru-RU" dirty="0" err="1"/>
              <a:t>Дейкстры</a:t>
            </a:r>
            <a:endParaRPr lang="ru-RU" dirty="0"/>
          </a:p>
          <a:p>
            <a:r>
              <a:rPr lang="ru-RU" dirty="0"/>
              <a:t>В связи с этим можно провести много аналогий с </a:t>
            </a:r>
            <a:r>
              <a:rPr lang="en-US" dirty="0"/>
              <a:t>OSPF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371F6F-D423-CB4B-9CE4-D5F1668E90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F9BC24-9625-0F43-9364-7E9E9DA95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Кратко о принципах </a:t>
            </a:r>
            <a:r>
              <a:rPr lang="en-US" dirty="0"/>
              <a:t>IS-IS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006832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1C3770C-480A-C24B-8BA3-BA34B6855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Относятся к классу </a:t>
            </a:r>
            <a:r>
              <a:rPr lang="en-US" dirty="0"/>
              <a:t>IGP</a:t>
            </a:r>
          </a:p>
          <a:p>
            <a:r>
              <a:rPr lang="ru-RU" dirty="0"/>
              <a:t>Используют 2-ух уровневую иерархию на основе зон</a:t>
            </a:r>
          </a:p>
          <a:p>
            <a:r>
              <a:rPr lang="ru-RU" dirty="0"/>
              <a:t>Строят отношения соседства с помощью </a:t>
            </a:r>
            <a:r>
              <a:rPr lang="en-US" dirty="0"/>
              <a:t>Hello-</a:t>
            </a:r>
            <a:r>
              <a:rPr lang="ru-RU" dirty="0"/>
              <a:t>сообщений</a:t>
            </a:r>
          </a:p>
          <a:p>
            <a:r>
              <a:rPr lang="ru-RU" dirty="0"/>
              <a:t>Имеют возможность </a:t>
            </a:r>
            <a:r>
              <a:rPr lang="ru-RU" dirty="0" err="1"/>
              <a:t>суммаризации</a:t>
            </a:r>
            <a:r>
              <a:rPr lang="ru-RU" dirty="0"/>
              <a:t> и фильтрации</a:t>
            </a:r>
          </a:p>
          <a:p>
            <a:r>
              <a:rPr lang="ru-RU" dirty="0"/>
              <a:t>Используют понятие </a:t>
            </a:r>
            <a:r>
              <a:rPr lang="en-US" dirty="0"/>
              <a:t>“DR”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6A3160-1881-C141-BF7B-6BF7010790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12FFFD-873D-1242-9A5E-7CCED381F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IS-IS vs OSPF, </a:t>
            </a:r>
            <a:r>
              <a:rPr lang="ru-RU" dirty="0"/>
              <a:t>сходства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035773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D33779-5071-124F-8F4B-AD4EF10F8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По-разному относятся к понятию «зона»</a:t>
            </a:r>
          </a:p>
          <a:p>
            <a:pPr lvl="1"/>
            <a:r>
              <a:rPr lang="ru-RU" dirty="0"/>
              <a:t>Для </a:t>
            </a:r>
            <a:r>
              <a:rPr lang="en-US" dirty="0"/>
              <a:t>OSPF: </a:t>
            </a:r>
            <a:r>
              <a:rPr lang="ru-RU" dirty="0"/>
              <a:t>граница находится на интерфейсе</a:t>
            </a:r>
          </a:p>
          <a:p>
            <a:pPr lvl="1"/>
            <a:r>
              <a:rPr lang="ru-RU" dirty="0"/>
              <a:t>Для </a:t>
            </a:r>
            <a:r>
              <a:rPr lang="en-US" dirty="0"/>
              <a:t>IS-IS: </a:t>
            </a:r>
            <a:r>
              <a:rPr lang="ru-RU" dirty="0"/>
              <a:t>граница находится на маршрутизаторе</a:t>
            </a:r>
          </a:p>
          <a:p>
            <a:r>
              <a:rPr lang="ru-RU" dirty="0"/>
              <a:t>Механизм построения </a:t>
            </a:r>
            <a:r>
              <a:rPr lang="en-US" dirty="0"/>
              <a:t>Adjacencies</a:t>
            </a:r>
          </a:p>
          <a:p>
            <a:pPr lvl="1"/>
            <a:r>
              <a:rPr lang="ru-RU" dirty="0"/>
              <a:t>Для </a:t>
            </a:r>
            <a:r>
              <a:rPr lang="en-US" dirty="0"/>
              <a:t>OSPF: </a:t>
            </a:r>
            <a:r>
              <a:rPr lang="ru-RU" dirty="0"/>
              <a:t>сложный </a:t>
            </a:r>
            <a:r>
              <a:rPr lang="en-US" dirty="0"/>
              <a:t>FSM</a:t>
            </a:r>
          </a:p>
          <a:p>
            <a:pPr lvl="1"/>
            <a:r>
              <a:rPr lang="ru-RU" dirty="0"/>
              <a:t>Для </a:t>
            </a:r>
            <a:r>
              <a:rPr lang="en-US" dirty="0"/>
              <a:t>IS-IS: </a:t>
            </a:r>
            <a:r>
              <a:rPr lang="ru-RU" dirty="0"/>
              <a:t>простой</a:t>
            </a:r>
            <a:endParaRPr lang="en-US" dirty="0"/>
          </a:p>
          <a:p>
            <a:r>
              <a:rPr lang="ru-RU" dirty="0"/>
              <a:t>Транспорт</a:t>
            </a:r>
          </a:p>
          <a:p>
            <a:pPr lvl="1"/>
            <a:r>
              <a:rPr lang="ru-RU" dirty="0"/>
              <a:t>Для </a:t>
            </a:r>
            <a:r>
              <a:rPr lang="en-US" dirty="0"/>
              <a:t>OSPF: IP protocol</a:t>
            </a:r>
          </a:p>
          <a:p>
            <a:pPr lvl="1"/>
            <a:r>
              <a:rPr lang="ru-RU" dirty="0"/>
              <a:t>Для </a:t>
            </a:r>
            <a:r>
              <a:rPr lang="en-US" dirty="0"/>
              <a:t>IS-IS: </a:t>
            </a:r>
            <a:r>
              <a:rPr lang="ru-RU" dirty="0"/>
              <a:t>инкапсуляция напрямую в </a:t>
            </a:r>
            <a:r>
              <a:rPr lang="en-US" dirty="0"/>
              <a:t>802.3</a:t>
            </a:r>
            <a:endParaRPr lang="en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B3DF07-1465-FC4C-B759-72236E8BA0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dirty="0"/>
              <a:t>Настройка </a:t>
            </a:r>
            <a:r>
              <a:rPr lang="en-US" dirty="0"/>
              <a:t>IS-IS </a:t>
            </a:r>
            <a:r>
              <a:rPr lang="ru-RU" dirty="0"/>
              <a:t>на </a:t>
            </a:r>
            <a:r>
              <a:rPr lang="en-US" dirty="0"/>
              <a:t>Cisco IOS: </a:t>
            </a:r>
            <a:r>
              <a:rPr lang="ru-RU" dirty="0"/>
              <a:t>обзор протокола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0DBD61-1472-1D40-876C-CAF27E20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IS-IS vs OSPF, </a:t>
            </a:r>
            <a:r>
              <a:rPr lang="ru-RU" dirty="0"/>
              <a:t>различия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229253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NetworkEducation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tworkEducation" id="{62A49AE1-29B6-4286-B8A8-A4E71126A7C5}" vid="{A7099C80-CCD7-414F-A5B0-91882BE45A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{3A4267A7-237B-F84D-9AB1-D4E9F7383222}tf10001057</Template>
  <TotalTime>5166</TotalTime>
  <Words>960</Words>
  <Application>Microsoft Macintosh PowerPoint</Application>
  <PresentationFormat>Widescreen</PresentationFormat>
  <Paragraphs>136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NetworkEducation</vt:lpstr>
      <vt:lpstr>Настройка IS-IS на Cisco IOS</vt:lpstr>
      <vt:lpstr>Немного истории</vt:lpstr>
      <vt:lpstr>Протоколы и термины OSI</vt:lpstr>
      <vt:lpstr>CLNP и CONP</vt:lpstr>
      <vt:lpstr>IS-IS</vt:lpstr>
      <vt:lpstr>Integrated IS-IS </vt:lpstr>
      <vt:lpstr>Кратко о принципах IS-IS</vt:lpstr>
      <vt:lpstr>IS-IS vs OSPF, сходства</vt:lpstr>
      <vt:lpstr>IS-IS vs OSPF, различия</vt:lpstr>
      <vt:lpstr>Адресация в IS-IS</vt:lpstr>
      <vt:lpstr>Authority Format Identifier (AFI)</vt:lpstr>
      <vt:lpstr>System Identifier</vt:lpstr>
      <vt:lpstr>High Order-Domain Specific Part (HO-DSP) </vt:lpstr>
      <vt:lpstr>N-selector</vt:lpstr>
      <vt:lpstr>Как в итоге выглядит IS-IS Router ID?</vt:lpstr>
      <vt:lpstr>PowerPoint Presentation</vt:lpstr>
      <vt:lpstr>Система уровня L1</vt:lpstr>
      <vt:lpstr>Система уровня L2</vt:lpstr>
      <vt:lpstr>PowerPoint Presentation</vt:lpstr>
      <vt:lpstr>LSP</vt:lpstr>
      <vt:lpstr>LSP 2-го типа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Внедрение Cisco SD-WAN (Viptela)</dc:title>
  <dc:subject/>
  <dc:creator>Alexey Gusev</dc:creator>
  <cp:keywords/>
  <dc:description/>
  <cp:lastModifiedBy>Alexey Gusev -X (alexguse - Flint Russia at Cisco)</cp:lastModifiedBy>
  <cp:revision>82</cp:revision>
  <dcterms:created xsi:type="dcterms:W3CDTF">2018-01-01T14:19:21Z</dcterms:created>
  <dcterms:modified xsi:type="dcterms:W3CDTF">2021-05-08T12:46:33Z</dcterms:modified>
  <cp:category/>
</cp:coreProperties>
</file>

<file path=docProps/thumbnail.jpeg>
</file>